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8" r:id="rId4"/>
    <p:sldId id="266" r:id="rId5"/>
    <p:sldId id="273" r:id="rId6"/>
    <p:sldId id="275" r:id="rId7"/>
    <p:sldId id="270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ED6"/>
    <a:srgbClr val="D42E2C"/>
    <a:srgbClr val="D6EC33"/>
    <a:srgbClr val="D9E74C"/>
    <a:srgbClr val="C0D811"/>
    <a:srgbClr val="004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777" autoAdjust="0"/>
  </p:normalViewPr>
  <p:slideViewPr>
    <p:cSldViewPr snapToGrid="0">
      <p:cViewPr varScale="1">
        <p:scale>
          <a:sx n="58" d="100"/>
          <a:sy n="58" d="100"/>
        </p:scale>
        <p:origin x="988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05FC4-5E12-4DA4-84CD-DA865CF1425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902F-4B36-41F8-9C55-AC7B1B864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56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DA4A2-D978-4C4C-8A2F-33E2CE29DAD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6CFD6-8E0D-4638-9A51-1772C9735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CFD6-8E0D-4638-9A51-1772C9735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A3F1-CB02-4E75-A58C-F2E188B3EF17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1B0-1828-4E4D-9383-8336B07FB1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A3F1-CB02-4E75-A58C-F2E188B3EF17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1B0-1828-4E4D-9383-8336B07FB1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1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A3F1-CB02-4E75-A58C-F2E188B3EF17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1B0-1828-4E4D-9383-8336B07FB1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1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A3F1-CB02-4E75-A58C-F2E188B3EF17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1B0-1828-4E4D-9383-8336B07FB1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5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A3F1-CB02-4E75-A58C-F2E188B3EF17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1B0-1828-4E4D-9383-8336B07FB1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9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A3F1-CB02-4E75-A58C-F2E188B3EF17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1B0-1828-4E4D-9383-8336B07FB1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3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A3F1-CB02-4E75-A58C-F2E188B3EF17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1B0-1828-4E4D-9383-8336B07FB1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0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A3F1-CB02-4E75-A58C-F2E188B3EF17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1B0-1828-4E4D-9383-8336B07FB1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0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A3F1-CB02-4E75-A58C-F2E188B3EF17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1B0-1828-4E4D-9383-8336B07FB1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3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mbria" panose="02040503050406030204" pitchFamily="18" charset="0"/>
              </a:defRPr>
            </a:lvl1pPr>
            <a:lvl2pPr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A3F1-CB02-4E75-A58C-F2E188B3EF17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1B0-1828-4E4D-9383-8336B07FB1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A3F1-CB02-4E75-A58C-F2E188B3EF17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721B0-1828-4E4D-9383-8336B07FB1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7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1A3F1-CB02-4E75-A58C-F2E188B3EF17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721B0-1828-4E4D-9383-8336B07FB1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2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guide.wisc.edu/undergraduate/letters-science/communication-arts/communication-arts-ba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commarts.wisc.edu/undergraduate/majo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kb.wisc.edu/registrar/94059" TargetMode="External"/><Relationship Id="rId5" Type="http://schemas.openxmlformats.org/officeDocument/2006/relationships/hyperlink" Target="https://guide.wisc.edu/undergraduate/letters-science/communication-arts/communication-arts-ba/communication-arts-radio-television-film-ba/" TargetMode="External"/><Relationship Id="rId10" Type="http://schemas.openxmlformats.org/officeDocument/2006/relationships/hyperlink" Target="https://deans.ls.wisc.edu/policies-forms/degree-program-change/" TargetMode="External"/><Relationship Id="rId4" Type="http://schemas.openxmlformats.org/officeDocument/2006/relationships/hyperlink" Target="https://guide.wisc.edu/undergraduate/letters-science/communication-arts/communication-arts-ba/communication-arts-communication-science-rhetorical-studies-ba/" TargetMode="External"/><Relationship Id="rId9" Type="http://schemas.openxmlformats.org/officeDocument/2006/relationships/hyperlink" Target="https://guide.wisc.edu/undergraduate/letters-science/communication-arts/communication-arts-b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arts.wisc.edu/undergraduate/advisin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ccessworks.wisc.edu/" TargetMode="External"/><Relationship Id="rId4" Type="http://schemas.openxmlformats.org/officeDocument/2006/relationships/hyperlink" Target="https://wisc.starfishsolutions.com/starfish-ops/dl/instructor/serviceCatalog.html?bookmark=connection/11764/schedu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arts.wisc.edu/undergraduate/careers/#fourth-headi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arts.wisc.edu/undergraduate/faq/" TargetMode="External"/><Relationship Id="rId5" Type="http://schemas.openxmlformats.org/officeDocument/2006/relationships/hyperlink" Target="https://commarts.wisc.edu/undergraduate/student-orgs/" TargetMode="External"/><Relationship Id="rId4" Type="http://schemas.openxmlformats.org/officeDocument/2006/relationships/hyperlink" Target="https://commarts.wisc.edu/undergraduate/careers/#third-head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arts.wisc.edu/undergraduate/scholarship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arts.wisc.edu/undergraduate/internship-fun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ans.ls.wisc.edu/policies-forms/ls-on-campus-transfer-request/" TargetMode="External"/><Relationship Id="rId2" Type="http://schemas.openxmlformats.org/officeDocument/2006/relationships/hyperlink" Target="mailto:advising@commarts.wisc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dvising@commarts.wisc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0"/>
          <a:stretch/>
        </p:blipFill>
        <p:spPr>
          <a:xfrm flipH="1">
            <a:off x="20" y="10"/>
            <a:ext cx="12191980" cy="4571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200" i="1" dirty="0">
                <a:latin typeface="+mj-lt"/>
              </a:rPr>
              <a:t>Declaring the </a:t>
            </a:r>
            <a:r>
              <a:rPr lang="en-US" sz="4200" b="1" i="1" dirty="0">
                <a:latin typeface="+mj-lt"/>
              </a:rPr>
              <a:t>Communication Arts Major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854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6551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 b="1" dirty="0">
                <a:solidFill>
                  <a:srgbClr val="FFFFFF"/>
                </a:solidFill>
                <a:latin typeface="+mj-lt"/>
              </a:rPr>
              <a:t>The Communication Arts Major: </a:t>
            </a:r>
            <a:br>
              <a:rPr lang="en-US" sz="3700" b="1" dirty="0">
                <a:solidFill>
                  <a:srgbClr val="FFFFFF"/>
                </a:solidFill>
                <a:latin typeface="+mj-lt"/>
              </a:rPr>
            </a:br>
            <a:r>
              <a:rPr lang="en-US" sz="3700" b="1" dirty="0">
                <a:solidFill>
                  <a:srgbClr val="FFFFFF"/>
                </a:solidFill>
                <a:latin typeface="+mj-lt"/>
              </a:rPr>
              <a:t>Choose a Track</a:t>
            </a:r>
            <a:br>
              <a:rPr lang="en-US" sz="3700" b="1" dirty="0">
                <a:solidFill>
                  <a:srgbClr val="FFFFFF"/>
                </a:solidFill>
                <a:latin typeface="+mj-lt"/>
              </a:rPr>
            </a:br>
            <a:endParaRPr lang="en-US" sz="37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" r="1" b="1657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029319" y="496957"/>
            <a:ext cx="3424739" cy="5665304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57150"/>
            <a:r>
              <a:rPr lang="en-US" sz="2400" b="1" dirty="0">
                <a:solidFill>
                  <a:srgbClr val="FFFFFF"/>
                </a:solidFill>
                <a:latin typeface="+mn-lt"/>
              </a:rPr>
              <a:t>When you declare the Communication Arts major, you select a “track”:</a:t>
            </a:r>
          </a:p>
          <a:p>
            <a:pPr marL="57150"/>
            <a:endParaRPr lang="en-US" sz="1200" b="1" dirty="0">
              <a:solidFill>
                <a:srgbClr val="FFFFFF"/>
              </a:solidFill>
              <a:latin typeface="+mn-lt"/>
            </a:endParaRP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2D05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 Science &amp;  Rhetorical Studies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*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r>
              <a:rPr lang="en-US" sz="2000" dirty="0">
                <a:solidFill>
                  <a:srgbClr val="FFFFFF"/>
                </a:solidFill>
                <a:latin typeface="+mn-lt"/>
              </a:rPr>
              <a:t>or</a:t>
            </a: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92D05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Radio-Television-Film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*</a:t>
            </a:r>
          </a:p>
          <a:p>
            <a:pPr marL="57150"/>
            <a:endParaRPr lang="en-US" sz="2000" dirty="0">
              <a:solidFill>
                <a:srgbClr val="FFFFFF"/>
              </a:solidFill>
              <a:latin typeface="+mn-lt"/>
            </a:endParaRPr>
          </a:p>
          <a:p>
            <a:pPr marL="57150"/>
            <a:r>
              <a:rPr lang="en-US" sz="2000" i="1" dirty="0">
                <a:solidFill>
                  <a:srgbClr val="FFFFFF"/>
                </a:solidFill>
                <a:latin typeface="+mn-lt"/>
              </a:rPr>
              <a:t>Students may declare only one “track” in the major.</a:t>
            </a:r>
          </a:p>
          <a:p>
            <a:pPr marL="57150"/>
            <a:endParaRPr lang="en-US" sz="2000" i="1" dirty="0">
              <a:solidFill>
                <a:srgbClr val="FFFFFF"/>
              </a:solidFill>
              <a:latin typeface="+mn-lt"/>
            </a:endParaRPr>
          </a:p>
          <a:p>
            <a:pPr marL="57150"/>
            <a:r>
              <a:rPr lang="en-US" sz="2000" i="1" dirty="0">
                <a:solidFill>
                  <a:srgbClr val="FFFFFF"/>
                </a:solidFill>
                <a:latin typeface="+mn-lt"/>
              </a:rPr>
              <a:t>Monitor your progress with</a:t>
            </a: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FF00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DARS</a:t>
            </a:r>
            <a:endParaRPr lang="en-US" sz="2000" b="1" i="1" dirty="0">
              <a:solidFill>
                <a:srgbClr val="FFFF00"/>
              </a:solidFill>
              <a:latin typeface="+mn-lt"/>
            </a:endParaRP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FFFF00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Major requirement handout</a:t>
            </a:r>
            <a:r>
              <a:rPr lang="en-US" sz="2000" i="1" dirty="0">
                <a:solidFill>
                  <a:srgbClr val="FFFF00"/>
                </a:solidFill>
                <a:latin typeface="+mn-lt"/>
              </a:rPr>
              <a:t> </a:t>
            </a:r>
            <a:endParaRPr lang="en-US" sz="1500" i="1" dirty="0">
              <a:solidFill>
                <a:srgbClr val="FFFF00"/>
              </a:solidFill>
              <a:latin typeface="+mn-lt"/>
            </a:endParaRPr>
          </a:p>
          <a:p>
            <a:pPr marL="57150"/>
            <a:endParaRPr lang="en-US" sz="1500" i="1" dirty="0">
              <a:solidFill>
                <a:srgbClr val="FFFF00"/>
              </a:solidFill>
              <a:latin typeface="+mn-lt"/>
            </a:endParaRPr>
          </a:p>
          <a:p>
            <a:pPr marL="57150"/>
            <a:r>
              <a:rPr lang="en-US" sz="1500" b="1" i="1" dirty="0">
                <a:solidFill>
                  <a:schemeClr val="bg1"/>
                </a:solidFill>
                <a:latin typeface="+mn-lt"/>
              </a:rPr>
              <a:t>*</a:t>
            </a:r>
            <a:r>
              <a:rPr lang="en-US" sz="1500" i="1" dirty="0">
                <a:solidFill>
                  <a:schemeClr val="bg1"/>
                </a:solidFill>
                <a:latin typeface="+mn-lt"/>
              </a:rPr>
              <a:t> L&amp;S students may complete either a </a:t>
            </a:r>
            <a:r>
              <a:rPr lang="en-US" sz="1500" b="1" i="1" dirty="0">
                <a:solidFill>
                  <a:srgbClr val="FFFF00"/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</a:t>
            </a:r>
            <a:r>
              <a:rPr lang="en-US" sz="15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500" i="1" dirty="0">
                <a:solidFill>
                  <a:schemeClr val="bg1"/>
                </a:solidFill>
                <a:latin typeface="+mn-lt"/>
              </a:rPr>
              <a:t>or a </a:t>
            </a:r>
            <a:r>
              <a:rPr lang="en-US" sz="1500" b="1" i="1" dirty="0">
                <a:solidFill>
                  <a:srgbClr val="FFFF00"/>
                </a:solidFill>
                <a:latin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</a:t>
            </a:r>
            <a:r>
              <a:rPr lang="en-US" sz="1500" i="1" dirty="0">
                <a:solidFill>
                  <a:schemeClr val="bg1"/>
                </a:solidFill>
                <a:latin typeface="+mn-lt"/>
              </a:rPr>
              <a:t> with the major. If you would like to change your degree program, click </a:t>
            </a:r>
            <a:r>
              <a:rPr lang="en-US" sz="1500" b="1" i="1" dirty="0">
                <a:solidFill>
                  <a:srgbClr val="FFFF00"/>
                </a:solidFill>
                <a:latin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here.</a:t>
            </a:r>
            <a:endParaRPr lang="en-US" sz="1500" b="1" i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11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23A4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91A23-C789-4E27-90D9-2CD085C7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4552120"/>
            <a:ext cx="7066721" cy="2007706"/>
          </a:xfrm>
          <a:solidFill>
            <a:srgbClr val="D42E2C"/>
          </a:solidFill>
          <a:ln>
            <a:solidFill>
              <a:srgbClr val="D42E2C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Advising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EB3B8-F6BE-48B7-88EE-4F47040210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9348D-3560-4CF5-87FA-520981D1B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3981" y="198783"/>
            <a:ext cx="4678019" cy="6361041"/>
          </a:xfrm>
          <a:solidFill>
            <a:schemeClr val="bg1"/>
          </a:solidFill>
          <a:ln w="12700">
            <a:noFill/>
          </a:ln>
        </p:spPr>
        <p:txBody>
          <a:bodyPr lIns="365760" rIns="182880"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 Arts Academic Advisor</a:t>
            </a:r>
            <a:endParaRPr lang="en-US" sz="3200" b="1" dirty="0"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Steffie Halverson</a:t>
            </a:r>
            <a:endParaRPr lang="en-US" sz="1800" dirty="0"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800" dirty="0">
                <a:ea typeface="Cambria" panose="02040503050406030204" pitchFamily="18" charset="0"/>
              </a:rPr>
              <a:t>Advising appointments are scheduled through Starfish. </a:t>
            </a:r>
          </a:p>
          <a:p>
            <a:pPr marL="0" indent="0">
              <a:buNone/>
            </a:pPr>
            <a:r>
              <a:rPr lang="en-US" sz="1800" dirty="0">
                <a:ea typeface="Cambria" panose="02040503050406030204" pitchFamily="18" charset="0"/>
              </a:rPr>
              <a:t>The Com Arts advising e-mail address is advising@commarts.wisc.edu</a:t>
            </a:r>
          </a:p>
          <a:p>
            <a:pPr marL="0" indent="0">
              <a:buNone/>
            </a:pPr>
            <a:endParaRPr lang="en-US" sz="1600" dirty="0"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ea typeface="Cambria" panose="02040503050406030204" pitchFamily="18" charset="0"/>
              </a:rPr>
              <a:t>Career Advising</a:t>
            </a:r>
          </a:p>
          <a:p>
            <a:r>
              <a:rPr lang="en-US" sz="1800" dirty="0">
                <a:ea typeface="Cambria" panose="0204050305040603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Letters &amp; Science SuccessWorks</a:t>
            </a:r>
            <a:endParaRPr lang="en-US" sz="1800" dirty="0"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+mn-lt"/>
                <a:ea typeface="Cambria" panose="02040503050406030204" pitchFamily="18" charset="0"/>
              </a:rPr>
              <a:t>See Career Communities</a:t>
            </a:r>
          </a:p>
        </p:txBody>
      </p:sp>
    </p:spTree>
    <p:extLst>
      <p:ext uri="{BB962C8B-B14F-4D97-AF65-F5344CB8AC3E}">
        <p14:creationId xmlns:p14="http://schemas.microsoft.com/office/powerpoint/2010/main" val="384812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50" r="-1" b="6759"/>
          <a:stretch/>
        </p:blipFill>
        <p:spPr>
          <a:xfrm>
            <a:off x="3050" y="-159949"/>
            <a:ext cx="12188950" cy="7206792"/>
          </a:xfrm>
          <a:prstGeom prst="rect">
            <a:avLst/>
          </a:prstGeom>
        </p:spPr>
      </p:pic>
      <p:sp>
        <p:nvSpPr>
          <p:cNvPr id="43" name="Freeform: Shape 12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42" y="4034672"/>
            <a:ext cx="9265771" cy="5373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latin typeface="+mj-lt"/>
              </a:rPr>
              <a:t>Answers to 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302" y="4553147"/>
            <a:ext cx="9457227" cy="2017336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spcBef>
                <a:spcPts val="600"/>
              </a:spcBef>
            </a:pP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 Arts Alumni Careers at a Glance  </a:t>
            </a:r>
          </a:p>
          <a:p>
            <a:pPr marL="0">
              <a:spcBef>
                <a:spcPts val="600"/>
              </a:spcBef>
            </a:pP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You Can Do with Your Com Arts Major</a:t>
            </a:r>
            <a:endParaRPr lang="en-US" sz="2000" dirty="0"/>
          </a:p>
          <a:p>
            <a:pPr marL="0">
              <a:spcBef>
                <a:spcPts val="600"/>
              </a:spcBef>
            </a:pPr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Organizations</a:t>
            </a:r>
            <a:endParaRPr lang="en-US" sz="2000" dirty="0"/>
          </a:p>
          <a:p>
            <a:pPr marL="0">
              <a:spcBef>
                <a:spcPts val="600"/>
              </a:spcBef>
            </a:pPr>
            <a:r>
              <a:rPr lang="en-US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Frequently Asked Questions Answered</a:t>
            </a:r>
            <a:endParaRPr lang="en-US" sz="2000" dirty="0"/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8984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1A23-C789-4E27-90D9-2CD085C7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000" dirty="0"/>
              <a:t>Apply for Scholarships</a:t>
            </a:r>
            <a:r>
              <a:rPr lang="en-US" sz="4000"/>
              <a:t>, Awards, </a:t>
            </a:r>
            <a:r>
              <a:rPr lang="en-US" sz="4000" dirty="0"/>
              <a:t>and</a:t>
            </a:r>
            <a:br>
              <a:rPr lang="en-US" sz="4000" dirty="0"/>
            </a:br>
            <a:r>
              <a:rPr lang="en-US" sz="4000" dirty="0"/>
              <a:t>Internship Funding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EB3B8-F6BE-48B7-88EE-4F47040210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3" r="23813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9348D-3560-4CF5-87FA-520981D1B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425148"/>
            <a:ext cx="5291663" cy="40118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Scholarships and Awards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Scott M. Broetzmann Scholarship in Communication Arts</a:t>
            </a:r>
          </a:p>
          <a:p>
            <a:pPr marL="0" indent="0" algn="ctr"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Christopher Neal Heinlein Memorial Scholarships</a:t>
            </a:r>
          </a:p>
          <a:p>
            <a:pPr marL="0" indent="0" algn="ctr"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S. Nelson and Carmella M. Nelson Scholarship</a:t>
            </a:r>
          </a:p>
          <a:p>
            <a:pPr marL="0" indent="0" algn="ctr"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Schweitzer Family Scholarship Fund</a:t>
            </a:r>
          </a:p>
          <a:p>
            <a:pPr marL="0" indent="0" algn="ctr"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Charline M.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Wackman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 Awards for Summer Session</a:t>
            </a:r>
          </a:p>
          <a:p>
            <a:pPr marL="0" indent="0" algn="ctr"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Charline M.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Wackman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 Awards</a:t>
            </a:r>
          </a:p>
          <a:p>
            <a:pPr marL="0" indent="0" algn="ctr"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Keith Harris Wyche Memorial Scholarships</a:t>
            </a:r>
          </a:p>
          <a:p>
            <a:pPr marL="0" indent="0" algn="ctr"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The Hellum Award</a:t>
            </a:r>
          </a:p>
          <a:p>
            <a:pPr marL="0" indent="0" algn="ctr"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Nietzchka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 Keene Prize</a:t>
            </a:r>
          </a:p>
          <a:p>
            <a:pPr marL="0" indent="0" algn="ctr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Internship Funding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Communication Arts Department and Alumni Summer Internship Fund</a:t>
            </a:r>
          </a:p>
        </p:txBody>
      </p:sp>
    </p:spTree>
    <p:extLst>
      <p:ext uri="{BB962C8B-B14F-4D97-AF65-F5344CB8AC3E}">
        <p14:creationId xmlns:p14="http://schemas.microsoft.com/office/powerpoint/2010/main" val="60930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DEB6-B780-464F-8DD2-8997016C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Are You Ready to Declare the Com Arts Major?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(If you are a non-L&amp;S student, who isn’t transferring into L&amp;S, please see the next page.)</a:t>
            </a:r>
            <a:endParaRPr lang="en-US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6EEBB4-EFBD-46CC-BE0D-04BADA410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-111361"/>
            <a:ext cx="5501834" cy="6372514"/>
          </a:xfrm>
        </p:spPr>
        <p:txBody>
          <a:bodyPr rIns="0" anchor="b" anchorCtr="1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Letters and Science Students:</a:t>
            </a:r>
            <a:endParaRPr lang="en-US" sz="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Please e-mail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advising@commarts.wisc.edu</a:t>
            </a:r>
            <a:endParaRPr lang="en-U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Your name</a:t>
            </a:r>
          </a:p>
          <a:p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Campus id number</a:t>
            </a:r>
          </a:p>
          <a:p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track you are declaring: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a typeface="Cambria" panose="02040503050406030204" pitchFamily="18" charset="0"/>
              </a:rPr>
              <a:t>Communication Science &amp; Rhetorical Studies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  <a:ea typeface="Cambria" panose="02040503050406030204" pitchFamily="18" charset="0"/>
              </a:rPr>
              <a:t>Or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a typeface="Cambria" panose="02040503050406030204" pitchFamily="18" charset="0"/>
              </a:rPr>
              <a:t>Radio-TV-Film</a:t>
            </a:r>
            <a:br>
              <a:rPr lang="en-US" sz="2000" dirty="0">
                <a:solidFill>
                  <a:schemeClr val="bg1"/>
                </a:solidFill>
                <a:ea typeface="Cambria" panose="02040503050406030204" pitchFamily="18" charset="0"/>
              </a:rPr>
            </a:br>
            <a:r>
              <a:rPr lang="en-US" sz="1800" i="1" dirty="0">
                <a:solidFill>
                  <a:schemeClr val="bg1"/>
                </a:solidFill>
                <a:ea typeface="Cambria" panose="02040503050406030204" pitchFamily="18" charset="0"/>
              </a:rPr>
              <a:t>Please note: Communication Arts is proposing a track name change from Radio-TV-Film to Film and Media. By declaring the Comm Arts: Radio-TV-Film track at this time you acknowledge the track name may change to Film and Media during your time as a student</a:t>
            </a:r>
            <a:endParaRPr lang="en-US" sz="1600" dirty="0">
              <a:solidFill>
                <a:schemeClr val="bg1"/>
              </a:solidFill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Non-Letters &amp; Science Students who are transferring to L&amp;S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please submit a request to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transfer to L&amp;S form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After you’ve been admitted to L&amp;S, follow the instructions above.</a:t>
            </a:r>
          </a:p>
        </p:txBody>
      </p:sp>
    </p:spTree>
    <p:extLst>
      <p:ext uri="{BB962C8B-B14F-4D97-AF65-F5344CB8AC3E}">
        <p14:creationId xmlns:p14="http://schemas.microsoft.com/office/powerpoint/2010/main" val="1917772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0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DEB6-B780-464F-8DD2-8997016C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  <a:solidFill>
            <a:srgbClr val="1C0ED6"/>
          </a:solidFill>
        </p:spPr>
        <p:txBody>
          <a:bodyPr anchor="ctr">
            <a:normAutofit fontScale="90000"/>
          </a:bodyPr>
          <a:lstStyle/>
          <a:p>
            <a:r>
              <a:rPr lang="en-US" sz="4800" dirty="0"/>
              <a:t>Non-L&amp;S Students Adding </a:t>
            </a:r>
            <a:br>
              <a:rPr lang="en-US" sz="4800" dirty="0"/>
            </a:br>
            <a:r>
              <a:rPr lang="en-US" sz="4800" dirty="0"/>
              <a:t>Com Arts as an Additional Major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6EEBB4-EFBD-46CC-BE0D-04BADA410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58467"/>
            <a:ext cx="5501834" cy="5155894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Please e-mail </a:t>
            </a:r>
            <a:r>
              <a:rPr lang="en-US" sz="2400" b="1" dirty="0">
                <a:solidFill>
                  <a:schemeClr val="bg1"/>
                </a:solidFill>
                <a:hlinkClick r:id="rId2"/>
              </a:rPr>
              <a:t>advising@commarts.wisc.edu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Your name</a:t>
            </a:r>
          </a:p>
          <a:p>
            <a:r>
              <a:rPr lang="en-US" sz="2200" dirty="0">
                <a:solidFill>
                  <a:schemeClr val="bg1"/>
                </a:solidFill>
              </a:rPr>
              <a:t>Campus id number</a:t>
            </a:r>
          </a:p>
          <a:p>
            <a:r>
              <a:rPr lang="en-US" sz="2200" dirty="0" err="1">
                <a:solidFill>
                  <a:schemeClr val="bg1"/>
                </a:solidFill>
              </a:rPr>
              <a:t>Wisc</a:t>
            </a:r>
            <a:r>
              <a:rPr lang="en-US" sz="2200" dirty="0">
                <a:solidFill>
                  <a:schemeClr val="bg1"/>
                </a:solidFill>
              </a:rPr>
              <a:t> email</a:t>
            </a:r>
          </a:p>
          <a:p>
            <a:r>
              <a:rPr lang="en-US" sz="2200" dirty="0">
                <a:solidFill>
                  <a:schemeClr val="bg1"/>
                </a:solidFill>
              </a:rPr>
              <a:t>Your school/college</a:t>
            </a:r>
          </a:p>
          <a:p>
            <a:r>
              <a:rPr lang="en-US" sz="2200" dirty="0">
                <a:solidFill>
                  <a:schemeClr val="bg1"/>
                </a:solidFill>
              </a:rPr>
              <a:t>The track you are declaring:</a:t>
            </a:r>
          </a:p>
          <a:p>
            <a:pPr lvl="1"/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Science &amp; Rhetorical Studies </a:t>
            </a:r>
          </a:p>
          <a:p>
            <a:pPr marL="457200" lvl="1" indent="0">
              <a:buNone/>
            </a:pP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Radio-TV-Film</a:t>
            </a:r>
            <a:br>
              <a:rPr lang="en-US" sz="1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Please note: Communication Arts is proposing a track name change from Radio-TV-Film to Film and Media. By declaring the Comm Arts: Radio-TV-Film track at this time you acknowledge the track name may change to Film and Media during your time as a student</a:t>
            </a:r>
          </a:p>
          <a:p>
            <a:pPr lvl="1"/>
            <a:endParaRPr lang="en-US" sz="1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When you intend to graduate (if you know)</a:t>
            </a: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We will submit your request to declare the Communication Arts major as an additional major to your home school/college.</a:t>
            </a:r>
          </a:p>
        </p:txBody>
      </p:sp>
    </p:spTree>
    <p:extLst>
      <p:ext uri="{BB962C8B-B14F-4D97-AF65-F5344CB8AC3E}">
        <p14:creationId xmlns:p14="http://schemas.microsoft.com/office/powerpoint/2010/main" val="3378205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2131-7DDC-47A4-91E8-DD69D68F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latin typeface="+mj-lt"/>
              </a:rPr>
              <a:t>Welcome to the Com Arts Major!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563F360-23DE-476B-8541-DBA3869FD0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3" r="23932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C74335-394F-CBAA-174B-0259019A0485}"/>
              </a:ext>
            </a:extLst>
          </p:cNvPr>
          <p:cNvSpPr txBox="1"/>
          <p:nvPr/>
        </p:nvSpPr>
        <p:spPr>
          <a:xfrm>
            <a:off x="4571999" y="5659655"/>
            <a:ext cx="735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 Com Arts on social media to stay up to date with fun events and student stories: </a:t>
            </a:r>
            <a:r>
              <a:rPr lang="en-US" b="1" dirty="0"/>
              <a:t>linktr.ee/</a:t>
            </a:r>
            <a:r>
              <a:rPr lang="en-US" b="1" dirty="0" err="1"/>
              <a:t>uwcommarts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75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535</Words>
  <Application>Microsoft Office PowerPoint</Application>
  <PresentationFormat>Widescreen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Tw Cen MT</vt:lpstr>
      <vt:lpstr>Office Theme</vt:lpstr>
      <vt:lpstr>Declaring the Communication Arts Major</vt:lpstr>
      <vt:lpstr>The Communication Arts Major:  Choose a Track </vt:lpstr>
      <vt:lpstr>Advising</vt:lpstr>
      <vt:lpstr>Answers to Frequently Asked Questions</vt:lpstr>
      <vt:lpstr>Apply for Scholarships, Awards, and Internship Funding</vt:lpstr>
      <vt:lpstr>Are You Ready to Declare the Com Arts Major?  (If you are a non-L&amp;S student, who isn’t transferring into L&amp;S, please see the next page.)</vt:lpstr>
      <vt:lpstr>Non-L&amp;S Students Adding  Com Arts as an Additional Major</vt:lpstr>
      <vt:lpstr>Welcome to the Com Arts Major!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Declaring the Communication Arts Major</dc:title>
  <dc:creator>Mary Rossa</dc:creator>
  <cp:lastModifiedBy>Steffie Halverson</cp:lastModifiedBy>
  <cp:revision>51</cp:revision>
  <dcterms:created xsi:type="dcterms:W3CDTF">2020-03-17T14:21:02Z</dcterms:created>
  <dcterms:modified xsi:type="dcterms:W3CDTF">2026-03-23T20:33:09Z</dcterms:modified>
</cp:coreProperties>
</file>